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sldIdLst>
    <p:sldId id="293" r:id="rId2"/>
    <p:sldId id="267" r:id="rId3"/>
    <p:sldId id="257" r:id="rId4"/>
    <p:sldId id="258" r:id="rId5"/>
    <p:sldId id="294" r:id="rId6"/>
    <p:sldId id="295" r:id="rId7"/>
    <p:sldId id="296" r:id="rId8"/>
    <p:sldId id="297" r:id="rId9"/>
    <p:sldId id="259" r:id="rId10"/>
    <p:sldId id="300" r:id="rId11"/>
    <p:sldId id="298" r:id="rId12"/>
    <p:sldId id="301" r:id="rId13"/>
    <p:sldId id="302" r:id="rId14"/>
    <p:sldId id="310" r:id="rId15"/>
    <p:sldId id="299" r:id="rId16"/>
    <p:sldId id="303" r:id="rId17"/>
    <p:sldId id="305" r:id="rId18"/>
    <p:sldId id="306" r:id="rId19"/>
    <p:sldId id="307" r:id="rId20"/>
    <p:sldId id="311" r:id="rId21"/>
    <p:sldId id="308" r:id="rId22"/>
    <p:sldId id="309" r:id="rId23"/>
    <p:sldId id="312" r:id="rId24"/>
  </p:sldIdLst>
  <p:sldSz cx="12192000" cy="6858000"/>
  <p:notesSz cx="6858000" cy="9144000"/>
  <p:embeddedFontLst>
    <p:embeddedFont>
      <p:font typeface="Pokemon Fire Red" panose="00000400000000000000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fessor Oak" id="{0D215C97-F0BB-1041-A9EA-9B3368955D40}">
          <p14:sldIdLst>
            <p14:sldId id="293"/>
            <p14:sldId id="267"/>
            <p14:sldId id="257"/>
            <p14:sldId id="258"/>
            <p14:sldId id="294"/>
            <p14:sldId id="295"/>
            <p14:sldId id="296"/>
            <p14:sldId id="297"/>
            <p14:sldId id="259"/>
            <p14:sldId id="300"/>
            <p14:sldId id="298"/>
            <p14:sldId id="301"/>
            <p14:sldId id="302"/>
            <p14:sldId id="310"/>
            <p14:sldId id="299"/>
            <p14:sldId id="303"/>
            <p14:sldId id="305"/>
            <p14:sldId id="306"/>
            <p14:sldId id="307"/>
            <p14:sldId id="311"/>
            <p14:sldId id="308"/>
            <p14:sldId id="309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7EF"/>
    <a:srgbClr val="8D0000"/>
    <a:srgbClr val="2CBEA8"/>
    <a:srgbClr val="1038E0"/>
    <a:srgbClr val="70C8F8"/>
    <a:srgbClr val="4F4F57"/>
    <a:srgbClr val="888048"/>
    <a:srgbClr val="04D377"/>
    <a:srgbClr val="00FCA0"/>
    <a:srgbClr val="DAD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13" autoAdjust="0"/>
    <p:restoredTop sz="74510" autoAdjust="0"/>
  </p:normalViewPr>
  <p:slideViewPr>
    <p:cSldViewPr snapToGrid="0">
      <p:cViewPr varScale="1">
        <p:scale>
          <a:sx n="61" d="100"/>
          <a:sy n="61" d="100"/>
        </p:scale>
        <p:origin x="1622" y="53"/>
      </p:cViewPr>
      <p:guideLst>
        <p:guide orient="horz" pos="4320"/>
        <p:guide orient="horz"/>
        <p:guide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63146-DAA9-FC44-A2A1-B92EE1CB6D03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EAEB4-BD28-E94B-B1B8-7EA0C07CD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685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guys my name is Mohit Jain. I will continue from here where I will be explaining on the different types, generations and stats.</a:t>
            </a:r>
          </a:p>
          <a:p>
            <a:r>
              <a:rPr lang="en-US" dirty="0"/>
              <a:t> Moving on towards to analysis We are looking at the primary type of the </a:t>
            </a:r>
            <a:r>
              <a:rPr lang="en-US" dirty="0" err="1"/>
              <a:t>pokemons</a:t>
            </a:r>
            <a:r>
              <a:rPr lang="en-US" dirty="0"/>
              <a:t> and  using the query we got the output on the left </a:t>
            </a:r>
            <a:r>
              <a:rPr lang="en-US" dirty="0" err="1"/>
              <a:t>dataframe</a:t>
            </a:r>
            <a:r>
              <a:rPr lang="en-US" dirty="0"/>
              <a:t> which show that water is the highest with 134 </a:t>
            </a:r>
            <a:r>
              <a:rPr lang="en-US" dirty="0" err="1"/>
              <a:t>pokemons</a:t>
            </a:r>
            <a:r>
              <a:rPr lang="en-US" dirty="0"/>
              <a:t> and flying is 9 at the lowest. An interesting fact not all </a:t>
            </a:r>
            <a:r>
              <a:rPr lang="en-US" dirty="0" err="1"/>
              <a:t>pokemons</a:t>
            </a:r>
            <a:r>
              <a:rPr lang="en-US" dirty="0"/>
              <a:t> have just a single type they have dual types as well. To see the distribution of single vs dual we move to the next slide.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EAEB4-BD28-E94B-B1B8-7EA0C07CDB1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038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the Distribution of the types and as you can see that both the types have almost even distribution with 48.7% for single and 51.3 for dual.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EAEB4-BD28-E94B-B1B8-7EA0C07CDB1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345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started looking into the height and weight of the </a:t>
            </a:r>
            <a:r>
              <a:rPr lang="en-US" dirty="0" err="1"/>
              <a:t>pokemon</a:t>
            </a:r>
            <a:r>
              <a:rPr lang="en-US" dirty="0"/>
              <a:t> in meters and kilograms respectively. And to see their avg by type. Explain he graph and 2 examples for height. And 2 examples for weight. Now to understand the distribution of the </a:t>
            </a:r>
            <a:r>
              <a:rPr lang="en-US" dirty="0" err="1"/>
              <a:t>pokemon</a:t>
            </a:r>
            <a:r>
              <a:rPr lang="en-US" dirty="0"/>
              <a:t>  height against weight of all </a:t>
            </a:r>
            <a:r>
              <a:rPr lang="en-US" dirty="0" err="1"/>
              <a:t>pokemon</a:t>
            </a:r>
            <a:r>
              <a:rPr lang="en-US" dirty="0"/>
              <a:t> we have plotted a scatter plot with height in x and weight in y axis. As </a:t>
            </a:r>
            <a:r>
              <a:rPr lang="en-US" dirty="0" err="1"/>
              <a:t>yiou</a:t>
            </a:r>
            <a:r>
              <a:rPr lang="en-US" dirty="0"/>
              <a:t> can see most of the values lie in the range of 0-5 m and 0 to 200 kg. with some exceptions. In those as you ca notice </a:t>
            </a:r>
            <a:r>
              <a:rPr lang="en-US" dirty="0" err="1"/>
              <a:t>eternatus</a:t>
            </a:r>
            <a:r>
              <a:rPr lang="en-US" dirty="0"/>
              <a:t> has the highest height at 20m and weight of 950 kg and the </a:t>
            </a:r>
            <a:r>
              <a:rPr lang="en-US" dirty="0" err="1"/>
              <a:t>pokmeon</a:t>
            </a:r>
            <a:r>
              <a:rPr lang="en-US" dirty="0"/>
              <a:t> with the smallest height is </a:t>
            </a:r>
            <a:r>
              <a:rPr lang="en-US" dirty="0" err="1"/>
              <a:t>cosmeum</a:t>
            </a:r>
            <a:r>
              <a:rPr lang="en-US" dirty="0"/>
              <a:t> at 0.1m and 1000kg.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EAEB4-BD28-E94B-B1B8-7EA0C07CDB1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628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are going to look at each </a:t>
            </a:r>
            <a:r>
              <a:rPr lang="en-US" dirty="0" err="1"/>
              <a:t>pokemons</a:t>
            </a:r>
            <a:r>
              <a:rPr lang="en-US" dirty="0"/>
              <a:t> basic stats and find the best and the worst stats for each. At first to look at the </a:t>
            </a:r>
            <a:r>
              <a:rPr lang="en-US" dirty="0" err="1"/>
              <a:t>pokemon</a:t>
            </a:r>
            <a:r>
              <a:rPr lang="en-US" dirty="0"/>
              <a:t> with the highest attack and defense combinations we used a query and found the following for the same. Ordering by attack </a:t>
            </a:r>
            <a:r>
              <a:rPr lang="en-US" dirty="0" err="1"/>
              <a:t>firat</a:t>
            </a:r>
            <a:r>
              <a:rPr lang="en-US" dirty="0"/>
              <a:t> and then defense in descending order.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EAEB4-BD28-E94B-B1B8-7EA0C07CDB1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50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looking at a few of the </a:t>
            </a:r>
            <a:r>
              <a:rPr lang="en-US" dirty="0" err="1"/>
              <a:t>pokemons</a:t>
            </a:r>
            <a:r>
              <a:rPr lang="en-US" dirty="0"/>
              <a:t> stats we looked at the type wise grouping for each stat and we have take the average to </a:t>
            </a:r>
            <a:r>
              <a:rPr lang="en-US" dirty="0" err="1"/>
              <a:t>underdstand</a:t>
            </a:r>
            <a:r>
              <a:rPr lang="en-US" dirty="0"/>
              <a:t> which type of </a:t>
            </a:r>
            <a:r>
              <a:rPr lang="en-US" dirty="0" err="1"/>
              <a:t>pokemon</a:t>
            </a:r>
            <a:r>
              <a:rPr lang="en-US" dirty="0"/>
              <a:t> have a higher base avg stat. as you can see that the dragon type has the highest base average stats as compared to the rest of the types.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EAEB4-BD28-E94B-B1B8-7EA0C07CDB1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257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looking at the previous analysis we wanted to find the </a:t>
            </a:r>
            <a:r>
              <a:rPr lang="en-US" dirty="0" err="1"/>
              <a:t>pokemons</a:t>
            </a:r>
            <a:r>
              <a:rPr lang="en-US" dirty="0"/>
              <a:t> with the highest total base stats and so we </a:t>
            </a:r>
            <a:r>
              <a:rPr lang="en-US" dirty="0" err="1"/>
              <a:t>queryied</a:t>
            </a:r>
            <a:r>
              <a:rPr lang="en-US" dirty="0"/>
              <a:t> the same and found the </a:t>
            </a:r>
            <a:r>
              <a:rPr lang="en-US" dirty="0" err="1"/>
              <a:t>pokemon</a:t>
            </a:r>
            <a:r>
              <a:rPr lang="en-US" dirty="0"/>
              <a:t> wit the highest stat and lowest base stat. with </a:t>
            </a:r>
            <a:r>
              <a:rPr lang="en-US" dirty="0" err="1"/>
              <a:t>arceus</a:t>
            </a:r>
            <a:r>
              <a:rPr lang="en-US" dirty="0"/>
              <a:t> being the highest at 720 which is the maximum possible total base stat a </a:t>
            </a:r>
            <a:r>
              <a:rPr lang="en-US" dirty="0" err="1"/>
              <a:t>pokemon</a:t>
            </a:r>
            <a:r>
              <a:rPr lang="en-US" dirty="0"/>
              <a:t> can have. Now my friend is </a:t>
            </a:r>
            <a:r>
              <a:rPr lang="en-US" dirty="0" err="1"/>
              <a:t>gonna</a:t>
            </a:r>
            <a:r>
              <a:rPr lang="en-US" dirty="0"/>
              <a:t> continue for some more interesting insights in the dataset.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EAEB4-BD28-E94B-B1B8-7EA0C07CDB1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383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okémon Fire Red - Title Screen">
            <a:hlinkClick r:id="" action="ppaction://media"/>
            <a:extLst>
              <a:ext uri="{FF2B5EF4-FFF2-40B4-BE49-F238E27FC236}">
                <a16:creationId xmlns:a16="http://schemas.microsoft.com/office/drawing/2014/main" id="{6048B25D-3192-BEC2-598F-9D97F647C1D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717" r="7825"/>
          <a:stretch>
            <a:fillRect/>
          </a:stretch>
        </p:blipFill>
        <p:spPr>
          <a:xfrm>
            <a:off x="940904" y="0"/>
            <a:ext cx="10296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essor O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0CF30-C35E-7338-9B8C-F4ECE21E2F1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197864" y="4915435"/>
            <a:ext cx="9820656" cy="1536191"/>
          </a:xfrm>
          <a:effectLst/>
        </p:spPr>
        <p:txBody>
          <a:bodyPr anchor="t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HK" dirty="0">
                <a:effectLst/>
              </a:rPr>
              <a:t>Hello, there!</a:t>
            </a:r>
          </a:p>
          <a:p>
            <a:pPr lvl="0"/>
            <a:r>
              <a:rPr lang="en-HK" dirty="0">
                <a:effectLst/>
              </a:rPr>
              <a:t>Glad to meet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945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5A63AD0-B10E-9BCA-04A4-62FF6F55669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5730" y="5964084"/>
            <a:ext cx="1451472" cy="634020"/>
          </a:xfrm>
        </p:spPr>
        <p:txBody>
          <a:bodyPr wrap="square" anchor="ctr">
            <a:spAutoFit/>
          </a:bodyPr>
          <a:lstStyle>
            <a:lvl1pPr marL="0" indent="0">
              <a:buNone/>
              <a:defRPr lang="en-GB" sz="4400" b="1" kern="1200" dirty="0">
                <a:solidFill>
                  <a:schemeClr val="bg1"/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NEXT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EE2D668-1D14-2A39-E8B4-816E8B7333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6978" y="5872423"/>
            <a:ext cx="5771921" cy="757130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dirty="0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55517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C185-BB4A-97F7-2561-BDA96DBA7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4178808" cy="886777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lIns="468000" bIns="72000" anchor="b"/>
          <a:lstStyle>
            <a:lvl1pPr algn="l">
              <a:defRPr lang="en-GB" sz="6000" b="1" kern="1200" dirty="0">
                <a:solidFill>
                  <a:schemeClr val="bg1"/>
                </a:solidFill>
                <a:effectLst>
                  <a:outerShdw dist="63500" dir="2700000" algn="tl" rotWithShape="0">
                    <a:prstClr val="black">
                      <a:alpha val="3511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BIOME MAP</a:t>
            </a:r>
          </a:p>
        </p:txBody>
      </p:sp>
      <p:pic>
        <p:nvPicPr>
          <p:cNvPr id="12" name="Picture 11" descr="A rectangular frame with a white background&#10;&#10;Description automatically generated">
            <a:extLst>
              <a:ext uri="{FF2B5EF4-FFF2-40B4-BE49-F238E27FC236}">
                <a16:creationId xmlns:a16="http://schemas.microsoft.com/office/drawing/2014/main" id="{A1BD2B39-13DD-16D3-4153-067987640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30" y="2322577"/>
            <a:ext cx="4885018" cy="1044958"/>
          </a:xfrm>
          <a:prstGeom prst="rect">
            <a:avLst/>
          </a:prstGeom>
        </p:spPr>
      </p:pic>
      <p:pic>
        <p:nvPicPr>
          <p:cNvPr id="13" name="Picture 12" descr="A white rectangular frame with purple border&#10;&#10;Description automatically generated">
            <a:extLst>
              <a:ext uri="{FF2B5EF4-FFF2-40B4-BE49-F238E27FC236}">
                <a16:creationId xmlns:a16="http://schemas.microsoft.com/office/drawing/2014/main" id="{9B3D2378-F15E-4721-7A2E-7443B82D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330" y="3356041"/>
            <a:ext cx="4885018" cy="3205392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1CD3AB-C4C3-5E4F-3053-0E135824BC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1001" y="3559147"/>
            <a:ext cx="4462462" cy="279402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D58A46E-3A9D-584D-F390-94DEF64AC76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60526" y="2322578"/>
            <a:ext cx="4452937" cy="891238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defRPr lang="en-GB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59371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deo game screen with grass and a blue sky&#10;&#10;Description automatically generated">
            <a:extLst>
              <a:ext uri="{FF2B5EF4-FFF2-40B4-BE49-F238E27FC236}">
                <a16:creationId xmlns:a16="http://schemas.microsoft.com/office/drawing/2014/main" id="{8385CF88-0EE8-684B-1764-A1F1126D84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06949"/>
          </a:xfrm>
          <a:prstGeom prst="rect">
            <a:avLst/>
          </a:prstGeom>
        </p:spPr>
      </p:pic>
      <p:pic>
        <p:nvPicPr>
          <p:cNvPr id="17" name="Picture 16" descr="A blue and yellow rectangle&#10;&#10;Description automatically generated">
            <a:extLst>
              <a:ext uri="{FF2B5EF4-FFF2-40B4-BE49-F238E27FC236}">
                <a16:creationId xmlns:a16="http://schemas.microsoft.com/office/drawing/2014/main" id="{24B7F048-7088-DAB0-F183-8E16E307EC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806949"/>
            <a:ext cx="10248914" cy="20510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 descr="A rectangular frame with a white background&#10;&#10;Description automatically generated">
            <a:extLst>
              <a:ext uri="{FF2B5EF4-FFF2-40B4-BE49-F238E27FC236}">
                <a16:creationId xmlns:a16="http://schemas.microsoft.com/office/drawing/2014/main" id="{995EB36F-4957-6B6F-84E3-77FD56999F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46693" y="4806949"/>
            <a:ext cx="6845308" cy="2051051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F6BE35C-F135-4DE6-1119-4B760B70741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35295" y="5025814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Marine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420CF1-C101-A543-7F35-8C02AFA8C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40" y="5186945"/>
            <a:ext cx="48218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Quiz question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9509FA4-503F-C69B-3283-EE714D3A55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295" y="5707301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Bag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B6F074C-BD3F-1DA9-7B11-B7C7D06326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3285" y="5025814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Fight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AAF04D2-8A99-5224-BCC6-736C031A8F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03285" y="5707301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006770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9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E6BE3-1BB8-CCD4-17DD-F05B6DACA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AEDEC-BD89-CB42-882F-AC41F7EFB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  <a:latin typeface="Pokemon Fire Red" pitchFamily="2" charset="0"/>
              </a:defRPr>
            </a:lvl1pPr>
          </a:lstStyle>
          <a:p>
            <a:fld id="{6D8E76B9-783B-2A41-B142-919FFAD3412F}" type="datetimeFigureOut">
              <a:rPr lang="en-GB" smtClean="0"/>
              <a:pPr/>
              <a:t>29/04/2024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A9ECF-584A-F41A-D93E-C79608466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Pokemon Fire Red" pitchFamily="2" charset="0"/>
              </a:defRPr>
            </a:lvl1pPr>
          </a:lstStyle>
          <a:p>
            <a:fld id="{10F9E4D7-D03F-FF44-AEB2-DA24FB95BF9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69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2" r:id="rId2"/>
    <p:sldLayoutId id="2147483654" r:id="rId3"/>
    <p:sldLayoutId id="2147483651" r:id="rId4"/>
    <p:sldLayoutId id="2147483655" r:id="rId5"/>
    <p:sldLayoutId id="214748364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Pokemon Fire Re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E8C0886-763F-2AE0-009E-BA9E42B759CD}"/>
              </a:ext>
            </a:extLst>
          </p:cNvPr>
          <p:cNvSpPr/>
          <p:nvPr/>
        </p:nvSpPr>
        <p:spPr>
          <a:xfrm>
            <a:off x="3150086" y="2406316"/>
            <a:ext cx="3080084" cy="1680046"/>
          </a:xfrm>
          <a:custGeom>
            <a:avLst/>
            <a:gdLst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95016 w 3080084"/>
              <a:gd name="connsiteY7" fmla="*/ 1618794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8765 w 3080084"/>
              <a:gd name="connsiteY7" fmla="*/ 1601294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0014 w 3080084"/>
              <a:gd name="connsiteY7" fmla="*/ 1627545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0014 w 3080084"/>
              <a:gd name="connsiteY7" fmla="*/ 1627545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22579 w 3080084"/>
              <a:gd name="connsiteY21" fmla="*/ 223131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35629 h 1666921"/>
              <a:gd name="connsiteX1" fmla="*/ 157504 w 3080084"/>
              <a:gd name="connsiteY1" fmla="*/ 166255 h 1666921"/>
              <a:gd name="connsiteX2" fmla="*/ 13125 w 3080084"/>
              <a:gd name="connsiteY2" fmla="*/ 253757 h 1666921"/>
              <a:gd name="connsiteX3" fmla="*/ 0 w 3080084"/>
              <a:gd name="connsiteY3" fmla="*/ 481263 h 1666921"/>
              <a:gd name="connsiteX4" fmla="*/ 214381 w 3080084"/>
              <a:gd name="connsiteY4" fmla="*/ 1071904 h 1666921"/>
              <a:gd name="connsiteX5" fmla="*/ 297508 w 3080084"/>
              <a:gd name="connsiteY5" fmla="*/ 1120031 h 1666921"/>
              <a:gd name="connsiteX6" fmla="*/ 363135 w 3080084"/>
              <a:gd name="connsiteY6" fmla="*/ 1229409 h 1666921"/>
              <a:gd name="connsiteX7" fmla="*/ 560014 w 3080084"/>
              <a:gd name="connsiteY7" fmla="*/ 1649421 h 1666921"/>
              <a:gd name="connsiteX8" fmla="*/ 1312536 w 3080084"/>
              <a:gd name="connsiteY8" fmla="*/ 1557543 h 1666921"/>
              <a:gd name="connsiteX9" fmla="*/ 1636295 w 3080084"/>
              <a:gd name="connsiteY9" fmla="*/ 1535667 h 1666921"/>
              <a:gd name="connsiteX10" fmla="*/ 2012555 w 3080084"/>
              <a:gd name="connsiteY10" fmla="*/ 1557543 h 1666921"/>
              <a:gd name="connsiteX11" fmla="*/ 2043181 w 3080084"/>
              <a:gd name="connsiteY11" fmla="*/ 1605669 h 1666921"/>
              <a:gd name="connsiteX12" fmla="*/ 2314438 w 3080084"/>
              <a:gd name="connsiteY12" fmla="*/ 1588169 h 1666921"/>
              <a:gd name="connsiteX13" fmla="*/ 2314438 w 3080084"/>
              <a:gd name="connsiteY13" fmla="*/ 1588169 h 1666921"/>
              <a:gd name="connsiteX14" fmla="*/ 2463192 w 3080084"/>
              <a:gd name="connsiteY14" fmla="*/ 1666921 h 1666921"/>
              <a:gd name="connsiteX15" fmla="*/ 2646947 w 3080084"/>
              <a:gd name="connsiteY15" fmla="*/ 1662546 h 1666921"/>
              <a:gd name="connsiteX16" fmla="*/ 2760701 w 3080084"/>
              <a:gd name="connsiteY16" fmla="*/ 1111281 h 1666921"/>
              <a:gd name="connsiteX17" fmla="*/ 2913830 w 3080084"/>
              <a:gd name="connsiteY17" fmla="*/ 1045654 h 1666921"/>
              <a:gd name="connsiteX18" fmla="*/ 3005707 w 3080084"/>
              <a:gd name="connsiteY18" fmla="*/ 918775 h 1666921"/>
              <a:gd name="connsiteX19" fmla="*/ 3080084 w 3080084"/>
              <a:gd name="connsiteY19" fmla="*/ 660643 h 1666921"/>
              <a:gd name="connsiteX20" fmla="*/ 3080084 w 3080084"/>
              <a:gd name="connsiteY20" fmla="*/ 402511 h 1666921"/>
              <a:gd name="connsiteX21" fmla="*/ 2922579 w 3080084"/>
              <a:gd name="connsiteY21" fmla="*/ 245007 h 1666921"/>
              <a:gd name="connsiteX22" fmla="*/ 2380065 w 3080084"/>
              <a:gd name="connsiteY22" fmla="*/ 148754 h 1666921"/>
              <a:gd name="connsiteX23" fmla="*/ 1946928 w 3080084"/>
              <a:gd name="connsiteY23" fmla="*/ 0 h 1666921"/>
              <a:gd name="connsiteX24" fmla="*/ 1653795 w 3080084"/>
              <a:gd name="connsiteY24" fmla="*/ 21876 h 1666921"/>
              <a:gd name="connsiteX25" fmla="*/ 1260035 w 3080084"/>
              <a:gd name="connsiteY25" fmla="*/ 109378 h 1666921"/>
              <a:gd name="connsiteX26" fmla="*/ 748146 w 3080084"/>
              <a:gd name="connsiteY26" fmla="*/ 153129 h 1666921"/>
              <a:gd name="connsiteX27" fmla="*/ 354385 w 3080084"/>
              <a:gd name="connsiteY27" fmla="*/ 135629 h 1666921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60035 w 3080084"/>
              <a:gd name="connsiteY25" fmla="*/ 122503 h 1680046"/>
              <a:gd name="connsiteX26" fmla="*/ 748146 w 3080084"/>
              <a:gd name="connsiteY26" fmla="*/ 166254 h 1680046"/>
              <a:gd name="connsiteX27" fmla="*/ 354385 w 3080084"/>
              <a:gd name="connsiteY27" fmla="*/ 148754 h 1680046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51285 w 3080084"/>
              <a:gd name="connsiteY25" fmla="*/ 78752 h 1680046"/>
              <a:gd name="connsiteX26" fmla="*/ 748146 w 3080084"/>
              <a:gd name="connsiteY26" fmla="*/ 166254 h 1680046"/>
              <a:gd name="connsiteX27" fmla="*/ 354385 w 3080084"/>
              <a:gd name="connsiteY27" fmla="*/ 148754 h 1680046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51285 w 3080084"/>
              <a:gd name="connsiteY25" fmla="*/ 78752 h 1680046"/>
              <a:gd name="connsiteX26" fmla="*/ 748146 w 3080084"/>
              <a:gd name="connsiteY26" fmla="*/ 96252 h 1680046"/>
              <a:gd name="connsiteX27" fmla="*/ 354385 w 3080084"/>
              <a:gd name="connsiteY27" fmla="*/ 148754 h 168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080084" h="1680046">
                <a:moveTo>
                  <a:pt x="354385" y="148754"/>
                </a:moveTo>
                <a:lnTo>
                  <a:pt x="157504" y="179380"/>
                </a:lnTo>
                <a:lnTo>
                  <a:pt x="13125" y="266882"/>
                </a:lnTo>
                <a:lnTo>
                  <a:pt x="0" y="494388"/>
                </a:lnTo>
                <a:lnTo>
                  <a:pt x="214381" y="1085029"/>
                </a:lnTo>
                <a:lnTo>
                  <a:pt x="297508" y="1133156"/>
                </a:lnTo>
                <a:lnTo>
                  <a:pt x="363135" y="1242534"/>
                </a:lnTo>
                <a:lnTo>
                  <a:pt x="560014" y="1662546"/>
                </a:lnTo>
                <a:lnTo>
                  <a:pt x="1312536" y="1570668"/>
                </a:lnTo>
                <a:lnTo>
                  <a:pt x="1636295" y="1548792"/>
                </a:lnTo>
                <a:lnTo>
                  <a:pt x="2012555" y="1570668"/>
                </a:lnTo>
                <a:lnTo>
                  <a:pt x="2043181" y="1618794"/>
                </a:lnTo>
                <a:lnTo>
                  <a:pt x="2314438" y="1601294"/>
                </a:lnTo>
                <a:lnTo>
                  <a:pt x="2314438" y="1601294"/>
                </a:lnTo>
                <a:lnTo>
                  <a:pt x="2463192" y="1680046"/>
                </a:lnTo>
                <a:lnTo>
                  <a:pt x="2646947" y="1675671"/>
                </a:lnTo>
                <a:lnTo>
                  <a:pt x="2760701" y="1124406"/>
                </a:lnTo>
                <a:lnTo>
                  <a:pt x="2913830" y="1058779"/>
                </a:lnTo>
                <a:lnTo>
                  <a:pt x="3005707" y="931900"/>
                </a:lnTo>
                <a:lnTo>
                  <a:pt x="3080084" y="673768"/>
                </a:lnTo>
                <a:lnTo>
                  <a:pt x="3080084" y="415636"/>
                </a:lnTo>
                <a:lnTo>
                  <a:pt x="2922579" y="258132"/>
                </a:lnTo>
                <a:lnTo>
                  <a:pt x="2380065" y="161879"/>
                </a:lnTo>
                <a:lnTo>
                  <a:pt x="1946928" y="13125"/>
                </a:lnTo>
                <a:lnTo>
                  <a:pt x="1640670" y="0"/>
                </a:lnTo>
                <a:lnTo>
                  <a:pt x="1251285" y="78752"/>
                </a:lnTo>
                <a:lnTo>
                  <a:pt x="748146" y="96252"/>
                </a:lnTo>
                <a:lnTo>
                  <a:pt x="354385" y="148754"/>
                </a:lnTo>
                <a:close/>
              </a:path>
            </a:pathLst>
          </a:custGeom>
          <a:solidFill>
            <a:srgbClr val="2CB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83B35-487B-7B33-B814-DE0D1324DC87}"/>
              </a:ext>
            </a:extLst>
          </p:cNvPr>
          <p:cNvSpPr txBox="1"/>
          <p:nvPr/>
        </p:nvSpPr>
        <p:spPr>
          <a:xfrm>
            <a:off x="2993335" y="2210372"/>
            <a:ext cx="3393586" cy="830997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6000" b="1" kern="1200" dirty="0">
                <a:solidFill>
                  <a:schemeClr val="bg1"/>
                </a:solidFill>
                <a:effectLst/>
                <a:latin typeface="Pokemon Fire Red" pitchFamily="2" charset="0"/>
                <a:ea typeface="+mn-ea"/>
                <a:cs typeface="+mn-cs"/>
              </a:rPr>
              <a:t>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2AA4C-7845-85C1-09BA-C0A6C2214E56}"/>
              </a:ext>
            </a:extLst>
          </p:cNvPr>
          <p:cNvSpPr txBox="1"/>
          <p:nvPr/>
        </p:nvSpPr>
        <p:spPr>
          <a:xfrm>
            <a:off x="974784" y="6451601"/>
            <a:ext cx="10196423" cy="400110"/>
          </a:xfrm>
          <a:prstGeom prst="rect">
            <a:avLst/>
          </a:prstGeom>
          <a:solidFill>
            <a:srgbClr val="8D0000"/>
          </a:solidFill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bg1"/>
              </a:solidFill>
              <a:latin typeface="Pokemon Fire Re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09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1) How many Pokémons are there in each generation?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E269C-86B7-D42A-074C-4414CBC82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740" y="1016561"/>
            <a:ext cx="5890918" cy="2713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841556-81B5-53C8-791D-0C3D7EB75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42" y="1701384"/>
            <a:ext cx="5033023" cy="1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2) What are the different Pokémon species in the Pokédex?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86E992-D99A-9B86-5AD0-211A11617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73"/>
          <a:stretch/>
        </p:blipFill>
        <p:spPr>
          <a:xfrm>
            <a:off x="7733885" y="420453"/>
            <a:ext cx="3508752" cy="3905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464C3A-0AD8-7A99-C9F0-19ABDE7B2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63" y="1343430"/>
            <a:ext cx="5118271" cy="2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3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400" dirty="0"/>
              <a:t>3) What is the distribution of Pokémon types in the Pokédex?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ED49DB-2A71-E740-4477-54FE5328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220" y="-1"/>
            <a:ext cx="5182208" cy="4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7C64F2-01B4-45AB-3306-06EAA1F989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195"/>
          <a:stretch/>
        </p:blipFill>
        <p:spPr>
          <a:xfrm>
            <a:off x="1076163" y="1594777"/>
            <a:ext cx="1816193" cy="3142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260E0-9CCB-61D3-275E-1BDDFCBFE1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05"/>
          <a:stretch/>
        </p:blipFill>
        <p:spPr>
          <a:xfrm>
            <a:off x="3253657" y="1928991"/>
            <a:ext cx="1816193" cy="2808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36C009-B312-8331-BDEC-8B45D53EB1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456"/>
          <a:stretch/>
        </p:blipFill>
        <p:spPr>
          <a:xfrm>
            <a:off x="3253656" y="1594777"/>
            <a:ext cx="1816193" cy="329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60727B-28BE-DCD9-3F4A-BEAE73E2D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77" y="181862"/>
            <a:ext cx="4706246" cy="13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3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400" dirty="0"/>
              <a:t>4) How is the distribution of Pokémon types(Single/Dual) among all the Pokémons?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A553C-C60A-3D0D-A673-0E03245F9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86" y="247461"/>
            <a:ext cx="6484613" cy="134758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B6EACBE-9CC1-5CCE-08CC-0E18E892C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888" y="406374"/>
            <a:ext cx="5080426" cy="399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DD664-EF56-1FA5-FC04-DA34A7A47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065" y="1699820"/>
            <a:ext cx="2453853" cy="29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6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400" dirty="0"/>
              <a:t>5) How does the height and weight of Pokémons vary across different types?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7EAB3-70A4-3944-65F5-C337F74CF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78" y="1327133"/>
            <a:ext cx="4588209" cy="2188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2B56F-6644-B99E-83D2-36414A2ABB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586"/>
          <a:stretch/>
        </p:blipFill>
        <p:spPr>
          <a:xfrm>
            <a:off x="5628777" y="825041"/>
            <a:ext cx="2762392" cy="31587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3BA56D-957A-92B1-0660-8653DE1DB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414"/>
          <a:stretch/>
        </p:blipFill>
        <p:spPr>
          <a:xfrm>
            <a:off x="8821044" y="1115989"/>
            <a:ext cx="2762392" cy="2867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DB78D-EE32-18A0-DF1D-0A50F2E171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9" b="93773"/>
          <a:stretch/>
        </p:blipFill>
        <p:spPr>
          <a:xfrm>
            <a:off x="8821044" y="825041"/>
            <a:ext cx="2762392" cy="290948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08EE17F-43B9-F02B-C2A2-1693B2AFA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613" y="-1"/>
            <a:ext cx="8279158" cy="4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9A167D5-6FAE-F14C-40AA-9C2278D24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613" y="1"/>
            <a:ext cx="8279158" cy="476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952A655-7863-24BB-0059-D5D2245672A1}"/>
              </a:ext>
            </a:extLst>
          </p:cNvPr>
          <p:cNvSpPr txBox="1">
            <a:spLocks/>
          </p:cNvSpPr>
          <p:nvPr/>
        </p:nvSpPr>
        <p:spPr>
          <a:xfrm>
            <a:off x="1185672" y="4915440"/>
            <a:ext cx="9820656" cy="153619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60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/>
              <a:t>5) How does the height and weight vary for Each Pokémon?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269AA8-0E6F-652A-3607-DDC4A39D0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7277" y="0"/>
            <a:ext cx="8641829" cy="47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1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3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3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6) Which Pokémon have the highest attack and defense?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F6B8A-2043-A79A-462B-30A4416F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822" y="702918"/>
            <a:ext cx="2381372" cy="343552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2C02572-4AAC-6BF2-08F9-7761DCBF1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1" y="0"/>
            <a:ext cx="2211385" cy="221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3A1D17C-E89E-4B55-7A64-3C887D5FB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394" y="226998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okemon PNG">
            <a:extLst>
              <a:ext uri="{FF2B5EF4-FFF2-40B4-BE49-F238E27FC236}">
                <a16:creationId xmlns:a16="http://schemas.microsoft.com/office/drawing/2014/main" id="{CA02461C-8C42-F44E-9DEB-FC003E6A0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59" y="2615968"/>
            <a:ext cx="1863332" cy="186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26D47-43C9-E39A-D238-161ADA2CB1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763" y="702918"/>
            <a:ext cx="4485523" cy="17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1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3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400" dirty="0"/>
              <a:t>7) How does the base stats of Pokémons look across different types?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3B5F7-2064-538C-8FD1-EE85E9B5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176" y="1274478"/>
            <a:ext cx="9354031" cy="2197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AD15DA-D384-1DBC-C4E8-5BF5CB4DE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485" y="0"/>
            <a:ext cx="8001411" cy="4746171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0499FA2C-12E0-B913-052A-52A171823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0" y="-10939"/>
            <a:ext cx="8257160" cy="475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49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3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400" dirty="0"/>
              <a:t>8) Which Pokémon have the highest and lowest total stats (HP, Attack, Defense, Special Attack, Special Defense, Speed) by Generation and Type?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6AA74-481D-F851-29E3-1F64151D0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82" y="1169020"/>
            <a:ext cx="8497036" cy="2408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2E10D-02F2-66F6-DF64-61D0656F7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64" y="124247"/>
            <a:ext cx="2461473" cy="4366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68E82-32EA-D23B-F913-289EFF758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839" y="589107"/>
            <a:ext cx="2758679" cy="3436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BEE113-DABD-D021-2F0E-57BA35180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482" y="1036812"/>
            <a:ext cx="8466554" cy="2712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A1BAF4-736F-8F82-7D7C-A248670135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4924" y="20203"/>
            <a:ext cx="2400508" cy="47461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35217A-70B9-282C-8748-841061C270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7864" y="-3"/>
            <a:ext cx="2530059" cy="47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800" dirty="0"/>
              <a:t>9) How does the distribution of Pokémon types vary across different generations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562AB8-8224-D821-0D69-0851D4D67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0"/>
            <a:ext cx="9404350" cy="473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01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400" dirty="0"/>
              <a:t>10) How many evolutions exist for each Pokémon, and what are their names?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9C952-4D4C-8CF3-3344-1AE46BED2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4" y="1323805"/>
            <a:ext cx="6296954" cy="2105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AD343E-679D-DC51-BA4B-EAD328F7A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93"/>
          <a:stretch/>
        </p:blipFill>
        <p:spPr>
          <a:xfrm>
            <a:off x="237519" y="633571"/>
            <a:ext cx="5721644" cy="3479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DC68D2-1447-AAF6-E692-1B4832AFD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089"/>
          <a:stretch/>
        </p:blipFill>
        <p:spPr>
          <a:xfrm>
            <a:off x="6214759" y="633571"/>
            <a:ext cx="5721644" cy="3704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47E1A8-E65D-B27E-EBD0-F07BCB756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02"/>
          <a:stretch/>
        </p:blipFill>
        <p:spPr>
          <a:xfrm>
            <a:off x="6214759" y="1004047"/>
            <a:ext cx="5721644" cy="281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C74DE91-3E8E-BBDC-022F-82D070634FFC}"/>
              </a:ext>
            </a:extLst>
          </p:cNvPr>
          <p:cNvGrpSpPr/>
          <p:nvPr/>
        </p:nvGrpSpPr>
        <p:grpSpPr>
          <a:xfrm>
            <a:off x="6042713" y="2231110"/>
            <a:ext cx="4480725" cy="1672232"/>
            <a:chOff x="1609523" y="204802"/>
            <a:chExt cx="4480725" cy="16722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012BEC-F5C1-BD01-3F57-0A5CA9E9A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09C25F-3866-CA09-73E5-FD2D9C6D351F}"/>
                </a:ext>
              </a:extLst>
            </p:cNvPr>
            <p:cNvSpPr txBox="1"/>
            <p:nvPr/>
          </p:nvSpPr>
          <p:spPr>
            <a:xfrm>
              <a:off x="3242954" y="204802"/>
              <a:ext cx="21467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Jash Patel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5447D2-5EFE-59CA-AF02-68516FD0EB92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0FB83C-9714-0078-045E-EDA1BC6AB286}"/>
                </a:ext>
              </a:extLst>
            </p:cNvPr>
            <p:cNvSpPr txBox="1"/>
            <p:nvPr/>
          </p:nvSpPr>
          <p:spPr>
            <a:xfrm>
              <a:off x="4409501" y="1135447"/>
              <a:ext cx="1146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45/45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11A315F-E702-6CEE-0FF8-1E7E3BE26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609523" y="402712"/>
              <a:ext cx="1842072" cy="921036"/>
            </a:xfrm>
            <a:prstGeom prst="rect">
              <a:avLst/>
            </a:prstGeom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4453BF-6692-B768-4537-0BD67E5FF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45730" y="5930229"/>
            <a:ext cx="1451472" cy="701731"/>
          </a:xfrm>
        </p:spPr>
        <p:txBody>
          <a:bodyPr/>
          <a:lstStyle/>
          <a:p>
            <a:r>
              <a:rPr lang="en-GB"/>
              <a:t>NEXT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03B70-8379-4509-2543-4D4770FE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886" y="5795509"/>
            <a:ext cx="5771921" cy="840230"/>
          </a:xfrm>
        </p:spPr>
        <p:txBody>
          <a:bodyPr/>
          <a:lstStyle/>
          <a:p>
            <a:r>
              <a:rPr lang="en-GB" sz="5400"/>
              <a:t>Presenters</a:t>
            </a:r>
            <a:endParaRPr lang="en-GB" sz="5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B04BAA-F7F9-E4C3-E0D2-3CFF666DAE10}"/>
              </a:ext>
            </a:extLst>
          </p:cNvPr>
          <p:cNvGrpSpPr/>
          <p:nvPr/>
        </p:nvGrpSpPr>
        <p:grpSpPr>
          <a:xfrm>
            <a:off x="1505246" y="204802"/>
            <a:ext cx="4585002" cy="1672232"/>
            <a:chOff x="1505246" y="204802"/>
            <a:chExt cx="4585002" cy="16722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7ADE002-517E-35FF-51E3-7CBDE6796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A8CC80-72B6-5E55-EBBD-83527CE8CC28}"/>
                </a:ext>
              </a:extLst>
            </p:cNvPr>
            <p:cNvSpPr txBox="1"/>
            <p:nvPr/>
          </p:nvSpPr>
          <p:spPr>
            <a:xfrm>
              <a:off x="2851076" y="204802"/>
              <a:ext cx="22621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Abhijit </a:t>
              </a:r>
              <a:r>
                <a:rPr lang="en-GB" sz="4800" dirty="0" err="1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Nelli</a:t>
              </a:r>
              <a:endParaRPr lang="en-GB" sz="4800" dirty="0"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39876"/>
                    </a:prstClr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0DE0AB-BDFC-4F08-178B-9D61CC6CD49B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212496-88EB-84D5-F3AE-E322BBA701BF}"/>
                </a:ext>
              </a:extLst>
            </p:cNvPr>
            <p:cNvSpPr txBox="1"/>
            <p:nvPr/>
          </p:nvSpPr>
          <p:spPr>
            <a:xfrm>
              <a:off x="4409501" y="1135447"/>
              <a:ext cx="1146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45/45</a:t>
              </a:r>
            </a:p>
          </p:txBody>
        </p:sp>
        <p:pic>
          <p:nvPicPr>
            <p:cNvPr id="21" name="Picture 20" descr="A pixel art of a person with pink hair&#10;&#10;Description automatically generated">
              <a:extLst>
                <a:ext uri="{FF2B5EF4-FFF2-40B4-BE49-F238E27FC236}">
                  <a16:creationId xmlns:a16="http://schemas.microsoft.com/office/drawing/2014/main" id="{1AA81F49-50FC-E04F-7220-EDDA7EE59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5246" y="402712"/>
              <a:ext cx="1842072" cy="92103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31B975-842B-9993-7CA7-8BC67F1EA535}"/>
              </a:ext>
            </a:extLst>
          </p:cNvPr>
          <p:cNvGrpSpPr/>
          <p:nvPr/>
        </p:nvGrpSpPr>
        <p:grpSpPr>
          <a:xfrm>
            <a:off x="1647640" y="3813561"/>
            <a:ext cx="4437899" cy="1672232"/>
            <a:chOff x="1647640" y="3813561"/>
            <a:chExt cx="4437899" cy="167223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DB336E8-F33F-29D8-66B6-7CDB1203D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1380" y="3940285"/>
              <a:ext cx="4364159" cy="154550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0F2701-B2C6-CE3D-F2CF-989FED2670FD}"/>
                </a:ext>
              </a:extLst>
            </p:cNvPr>
            <p:cNvSpPr txBox="1"/>
            <p:nvPr/>
          </p:nvSpPr>
          <p:spPr>
            <a:xfrm>
              <a:off x="3238245" y="3813561"/>
              <a:ext cx="19543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Mohit Jain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5D25ED-6FF8-5408-F744-EB73A8F2F999}"/>
                </a:ext>
              </a:extLst>
            </p:cNvPr>
            <p:cNvSpPr txBox="1"/>
            <p:nvPr/>
          </p:nvSpPr>
          <p:spPr>
            <a:xfrm>
              <a:off x="2389682" y="4822617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1570D4-5680-29F3-FDF2-547263A16E76}"/>
                </a:ext>
              </a:extLst>
            </p:cNvPr>
            <p:cNvSpPr txBox="1"/>
            <p:nvPr/>
          </p:nvSpPr>
          <p:spPr>
            <a:xfrm>
              <a:off x="4404792" y="4744206"/>
              <a:ext cx="1146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45/45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0BC7EB-79FB-6C04-1BDD-1663F4689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7640" y="4121154"/>
              <a:ext cx="1625397" cy="812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9653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400" dirty="0"/>
              <a:t>11) How does the type effectiveness look for each Pokémon type?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948E605-F732-F1F8-21CE-1403BDA46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9525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577881-6D7C-DDBB-32D1-BB58DF028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5" y="1812791"/>
            <a:ext cx="2593095" cy="1120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5FD8E5-B0C3-DE3C-569B-CB3B55FB0F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127"/>
          <a:stretch/>
        </p:blipFill>
        <p:spPr>
          <a:xfrm>
            <a:off x="2666998" y="900315"/>
            <a:ext cx="2437451" cy="3272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FC18C1-9CBE-50E4-1CEF-850591280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734"/>
          <a:stretch/>
        </p:blipFill>
        <p:spPr>
          <a:xfrm>
            <a:off x="7339622" y="900315"/>
            <a:ext cx="2418464" cy="329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1A8951-0AFB-8B7C-EEA7-2A2D89729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873"/>
          <a:stretch/>
        </p:blipFill>
        <p:spPr>
          <a:xfrm>
            <a:off x="7339622" y="1229929"/>
            <a:ext cx="2418464" cy="3012141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48EA954-B426-4D48-8EFF-A6FBC3072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489" y="0"/>
            <a:ext cx="8458200" cy="4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51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3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3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F4428-44E6-1206-C60A-CB55690598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Pokémon Team Suggestion:</a:t>
            </a:r>
          </a:p>
        </p:txBody>
      </p:sp>
    </p:spTree>
    <p:extLst>
      <p:ext uri="{BB962C8B-B14F-4D97-AF65-F5344CB8AC3E}">
        <p14:creationId xmlns:p14="http://schemas.microsoft.com/office/powerpoint/2010/main" val="362887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pPr algn="ctr"/>
            <a:r>
              <a:rPr lang="en-US" sz="4400" dirty="0"/>
              <a:t>World Champions’ Opponent’s Team </a:t>
            </a:r>
          </a:p>
          <a:p>
            <a:pPr algn="ctr"/>
            <a:r>
              <a:rPr lang="en-US" sz="4400" dirty="0"/>
              <a:t>from World Championship Roster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36234-6D89-02B8-D4A0-666AB0C9E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57" y="1255426"/>
            <a:ext cx="3391074" cy="2235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653C0-727B-81FE-022B-2DB310869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693" y="960137"/>
            <a:ext cx="2349621" cy="2825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A83CCA-821F-1091-CD63-B99BC035E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412" y="589848"/>
            <a:ext cx="8253175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6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D08995-7C21-9BE2-FE5B-9E7B1DFB0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Thank You </a:t>
            </a:r>
          </a:p>
          <a:p>
            <a:pPr algn="ctr"/>
            <a:r>
              <a:rPr lang="en-US" dirty="0"/>
              <a:t>Gotta Catch ‘Em All!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876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3"/>
            <a:ext cx="9820656" cy="1536191"/>
          </a:xfrm>
        </p:spPr>
        <p:txBody>
          <a:bodyPr/>
          <a:lstStyle/>
          <a:p>
            <a:r>
              <a:rPr lang="en-HK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</a:rPr>
              <a:t>Today, we're going on an adventure to explore the world of Pokémon.</a:t>
            </a:r>
            <a:endParaRPr lang="en-GB" dirty="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9BEE1642-738B-CD42-C2EF-5578D41E9C5D}"/>
              </a:ext>
            </a:extLst>
          </p:cNvPr>
          <p:cNvSpPr txBox="1">
            <a:spLocks/>
          </p:cNvSpPr>
          <p:nvPr/>
        </p:nvSpPr>
        <p:spPr>
          <a:xfrm>
            <a:off x="1197864" y="4915435"/>
            <a:ext cx="9820656" cy="153619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60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</a:rPr>
              <a:t>Pokémon = Pocket Monsters</a:t>
            </a:r>
            <a:endParaRPr lang="en-GB" dirty="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144759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arn(inVertical)">
                                      <p:cBhvr>
                                        <p:cTn id="14" dur="2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HK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</a:rPr>
              <a:t>To start with Data Collection, Data Cleaning and Understanding the Data</a:t>
            </a:r>
            <a:endParaRPr lang="en-GB" dirty="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657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Table 1: </a:t>
            </a:r>
            <a:r>
              <a:rPr lang="en-US" dirty="0" err="1"/>
              <a:t>Pokédex</a:t>
            </a:r>
            <a:r>
              <a:rPr lang="en-US" dirty="0"/>
              <a:t> (pokedex)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370FA-B8C8-2E83-099C-D49D4466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47" y="228228"/>
            <a:ext cx="8016905" cy="43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Table 2: Pokémon Advance Types  (</a:t>
            </a:r>
            <a:r>
              <a:rPr lang="en-US" dirty="0" err="1"/>
              <a:t>adv_types</a:t>
            </a:r>
            <a:r>
              <a:rPr lang="en-US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8D9C2-9B7F-B3DB-E7A9-524CC08BF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389"/>
            <a:ext cx="12192000" cy="27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3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Table 3: Pokémon Evolutions (evolutions)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F4139-2796-071E-D492-3393F464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53" y="69008"/>
            <a:ext cx="8451278" cy="460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Table 4: Pokémon Base Stats  (stats)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65060-24A6-2458-F20B-1837E082C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6" y="239187"/>
            <a:ext cx="10879068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0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HK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</a:rPr>
              <a:t>Exploratory Data Analysis:</a:t>
            </a:r>
            <a:endParaRPr lang="en-GB" dirty="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136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1064</TotalTime>
  <Words>750</Words>
  <Application>Microsoft Office PowerPoint</Application>
  <PresentationFormat>Widescreen</PresentationFormat>
  <Paragraphs>50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Pokemon Fire Red</vt:lpstr>
      <vt:lpstr>Office Theme</vt:lpstr>
      <vt:lpstr>PowerPoint Presentation</vt:lpstr>
      <vt:lpstr>Presenters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subject/>
  <dc:creator>D Story Productions @dstoryco</dc:creator>
  <cp:keywords/>
  <dc:description/>
  <cp:lastModifiedBy>mohitjain282000@outlook.com</cp:lastModifiedBy>
  <cp:revision>62</cp:revision>
  <dcterms:created xsi:type="dcterms:W3CDTF">2023-08-24T05:07:31Z</dcterms:created>
  <dcterms:modified xsi:type="dcterms:W3CDTF">2024-04-29T22:11:00Z</dcterms:modified>
  <cp:category/>
</cp:coreProperties>
</file>